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3" r:id="rId3"/>
    <p:sldId id="257" r:id="rId4"/>
    <p:sldId id="309" r:id="rId5"/>
    <p:sldId id="310" r:id="rId6"/>
    <p:sldId id="276" r:id="rId7"/>
    <p:sldId id="258" r:id="rId8"/>
    <p:sldId id="269" r:id="rId9"/>
    <p:sldId id="305" r:id="rId10"/>
    <p:sldId id="314" r:id="rId11"/>
    <p:sldId id="289" r:id="rId12"/>
    <p:sldId id="290" r:id="rId13"/>
    <p:sldId id="291" r:id="rId14"/>
    <p:sldId id="308" r:id="rId15"/>
    <p:sldId id="292" r:id="rId16"/>
    <p:sldId id="294" r:id="rId17"/>
    <p:sldId id="295" r:id="rId18"/>
    <p:sldId id="298" r:id="rId19"/>
    <p:sldId id="311" r:id="rId20"/>
    <p:sldId id="297" r:id="rId21"/>
    <p:sldId id="299" r:id="rId22"/>
    <p:sldId id="300" r:id="rId23"/>
    <p:sldId id="301" r:id="rId24"/>
    <p:sldId id="282" r:id="rId25"/>
    <p:sldId id="280" r:id="rId26"/>
    <p:sldId id="259" r:id="rId27"/>
    <p:sldId id="283" r:id="rId28"/>
    <p:sldId id="267" r:id="rId29"/>
    <p:sldId id="313" r:id="rId30"/>
    <p:sldId id="268" r:id="rId31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2" d="100"/>
          <a:sy n="62" d="100"/>
        </p:scale>
        <p:origin x="13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0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F58D6-5936-4AFC-A63E-2878A291CBA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6A0457CE-8622-4B96-8071-531761C05C5F}">
      <dgm:prSet phldrT="[Text]"/>
      <dgm:spPr/>
      <dgm:t>
        <a:bodyPr/>
        <a:lstStyle/>
        <a:p>
          <a:r>
            <a:rPr lang="en-US" dirty="0"/>
            <a:t>Participate in the Fun Run!</a:t>
          </a:r>
        </a:p>
      </dgm:t>
    </dgm:pt>
    <dgm:pt modelId="{B8C4BE96-0320-416D-AD84-BA915BD21A9E}" type="parTrans" cxnId="{A098DCF1-3CAE-4D8B-8E24-3DE9C6FBD5EC}">
      <dgm:prSet/>
      <dgm:spPr/>
      <dgm:t>
        <a:bodyPr/>
        <a:lstStyle/>
        <a:p>
          <a:endParaRPr lang="en-US"/>
        </a:p>
      </dgm:t>
    </dgm:pt>
    <dgm:pt modelId="{0357A76D-8BF8-4D22-8FE5-523961B13A60}" type="sibTrans" cxnId="{A098DCF1-3CAE-4D8B-8E24-3DE9C6FBD5EC}">
      <dgm:prSet/>
      <dgm:spPr/>
      <dgm:t>
        <a:bodyPr/>
        <a:lstStyle/>
        <a:p>
          <a:endParaRPr lang="en-US" dirty="0"/>
        </a:p>
      </dgm:t>
    </dgm:pt>
    <dgm:pt modelId="{DF434E0D-FEB0-45CF-9A71-8A3B62926EEC}">
      <dgm:prSet phldrT="[Text]"/>
      <dgm:spPr/>
      <dgm:t>
        <a:bodyPr/>
        <a:lstStyle/>
        <a:p>
          <a:r>
            <a:rPr lang="en-US" dirty="0"/>
            <a:t>Volunteer in many ways</a:t>
          </a:r>
        </a:p>
      </dgm:t>
    </dgm:pt>
    <dgm:pt modelId="{00F160DF-631B-4958-9146-F79DA9B012BC}" type="parTrans" cxnId="{7CABCA3B-831D-4982-93C4-5DCAE854211D}">
      <dgm:prSet/>
      <dgm:spPr/>
      <dgm:t>
        <a:bodyPr/>
        <a:lstStyle/>
        <a:p>
          <a:endParaRPr lang="en-US"/>
        </a:p>
      </dgm:t>
    </dgm:pt>
    <dgm:pt modelId="{43ED3B59-FEF5-4219-90BE-FCF4DC53943F}" type="sibTrans" cxnId="{7CABCA3B-831D-4982-93C4-5DCAE854211D}">
      <dgm:prSet/>
      <dgm:spPr/>
      <dgm:t>
        <a:bodyPr/>
        <a:lstStyle/>
        <a:p>
          <a:endParaRPr lang="en-US"/>
        </a:p>
      </dgm:t>
    </dgm:pt>
    <dgm:pt modelId="{A2B724DB-7242-40B4-83C0-5B13DD05ADB6}">
      <dgm:prSet phldrT="[Text]"/>
      <dgm:spPr/>
      <dgm:t>
        <a:bodyPr/>
        <a:lstStyle/>
        <a:p>
          <a:r>
            <a:rPr lang="en-US"/>
            <a:t>Capture Money Spent in the Community</a:t>
          </a:r>
          <a:endParaRPr lang="en-US" dirty="0"/>
        </a:p>
      </dgm:t>
    </dgm:pt>
    <dgm:pt modelId="{9C30526B-2F8B-4387-B10E-C69AD8E7856E}" type="parTrans" cxnId="{5CB69C66-6238-4005-9329-460FF7515CE2}">
      <dgm:prSet/>
      <dgm:spPr/>
      <dgm:t>
        <a:bodyPr/>
        <a:lstStyle/>
        <a:p>
          <a:endParaRPr lang="en-US"/>
        </a:p>
      </dgm:t>
    </dgm:pt>
    <dgm:pt modelId="{B89076EF-F4B4-442C-B387-C99CDCB92B16}" type="sibTrans" cxnId="{5CB69C66-6238-4005-9329-460FF7515CE2}">
      <dgm:prSet/>
      <dgm:spPr/>
      <dgm:t>
        <a:bodyPr/>
        <a:lstStyle/>
        <a:p>
          <a:endParaRPr lang="en-US"/>
        </a:p>
      </dgm:t>
    </dgm:pt>
    <dgm:pt modelId="{67B3DC68-A118-4612-857B-4050ECEA8236}" type="pres">
      <dgm:prSet presAssocID="{D2AF58D6-5936-4AFC-A63E-2878A291CBAF}" presName="Name0" presStyleCnt="0">
        <dgm:presLayoutVars>
          <dgm:chMax val="7"/>
          <dgm:chPref val="7"/>
          <dgm:dir/>
        </dgm:presLayoutVars>
      </dgm:prSet>
      <dgm:spPr/>
    </dgm:pt>
    <dgm:pt modelId="{2DC7A254-648A-4336-B204-9864D5015A6A}" type="pres">
      <dgm:prSet presAssocID="{D2AF58D6-5936-4AFC-A63E-2878A291CBAF}" presName="Name1" presStyleCnt="0"/>
      <dgm:spPr/>
    </dgm:pt>
    <dgm:pt modelId="{94A92175-8303-4ACF-8FDF-8A17BCA93C05}" type="pres">
      <dgm:prSet presAssocID="{D2AF58D6-5936-4AFC-A63E-2878A291CBAF}" presName="cycle" presStyleCnt="0"/>
      <dgm:spPr/>
    </dgm:pt>
    <dgm:pt modelId="{D5398956-2CBF-4EC6-9CFD-29E00E15C57E}" type="pres">
      <dgm:prSet presAssocID="{D2AF58D6-5936-4AFC-A63E-2878A291CBAF}" presName="srcNode" presStyleLbl="node1" presStyleIdx="0" presStyleCnt="3"/>
      <dgm:spPr/>
    </dgm:pt>
    <dgm:pt modelId="{09689FC1-2E2F-47DE-BD5F-3426E46BECD8}" type="pres">
      <dgm:prSet presAssocID="{D2AF58D6-5936-4AFC-A63E-2878A291CBAF}" presName="conn" presStyleLbl="parChTrans1D2" presStyleIdx="0" presStyleCnt="1"/>
      <dgm:spPr/>
    </dgm:pt>
    <dgm:pt modelId="{3B3EDDCA-FD13-4919-B56A-A47ECBCD0E90}" type="pres">
      <dgm:prSet presAssocID="{D2AF58D6-5936-4AFC-A63E-2878A291CBAF}" presName="extraNode" presStyleLbl="node1" presStyleIdx="0" presStyleCnt="3"/>
      <dgm:spPr/>
    </dgm:pt>
    <dgm:pt modelId="{5E0D995B-B895-443D-AA45-D4BC114DA530}" type="pres">
      <dgm:prSet presAssocID="{D2AF58D6-5936-4AFC-A63E-2878A291CBAF}" presName="dstNode" presStyleLbl="node1" presStyleIdx="0" presStyleCnt="3"/>
      <dgm:spPr/>
    </dgm:pt>
    <dgm:pt modelId="{7F643BA0-85C7-4EF4-A0EC-B0E04A18E600}" type="pres">
      <dgm:prSet presAssocID="{6A0457CE-8622-4B96-8071-531761C05C5F}" presName="text_1" presStyleLbl="node1" presStyleIdx="0" presStyleCnt="3">
        <dgm:presLayoutVars>
          <dgm:bulletEnabled val="1"/>
        </dgm:presLayoutVars>
      </dgm:prSet>
      <dgm:spPr/>
    </dgm:pt>
    <dgm:pt modelId="{B388309F-699A-4987-94DF-26B5A5EAB05E}" type="pres">
      <dgm:prSet presAssocID="{6A0457CE-8622-4B96-8071-531761C05C5F}" presName="accent_1" presStyleCnt="0"/>
      <dgm:spPr/>
    </dgm:pt>
    <dgm:pt modelId="{B1232D0A-0091-4A58-85A7-55C6E95DF15C}" type="pres">
      <dgm:prSet presAssocID="{6A0457CE-8622-4B96-8071-531761C05C5F}" presName="accentRepeatNode" presStyleLbl="solidFgAcc1" presStyleIdx="0" presStyleCnt="3"/>
      <dgm:spPr/>
    </dgm:pt>
    <dgm:pt modelId="{969DB41F-91EE-4637-AC7E-FCEDFA09E067}" type="pres">
      <dgm:prSet presAssocID="{DF434E0D-FEB0-45CF-9A71-8A3B62926EEC}" presName="text_2" presStyleLbl="node1" presStyleIdx="1" presStyleCnt="3">
        <dgm:presLayoutVars>
          <dgm:bulletEnabled val="1"/>
        </dgm:presLayoutVars>
      </dgm:prSet>
      <dgm:spPr/>
    </dgm:pt>
    <dgm:pt modelId="{6DAB19D4-0326-4DDC-9380-F78261239DBB}" type="pres">
      <dgm:prSet presAssocID="{DF434E0D-FEB0-45CF-9A71-8A3B62926EEC}" presName="accent_2" presStyleCnt="0"/>
      <dgm:spPr/>
    </dgm:pt>
    <dgm:pt modelId="{D17A2F97-C188-4567-9736-5CBCFE3CDB26}" type="pres">
      <dgm:prSet presAssocID="{DF434E0D-FEB0-45CF-9A71-8A3B62926EEC}" presName="accentRepeatNode" presStyleLbl="solidFgAcc1" presStyleIdx="1" presStyleCnt="3"/>
      <dgm:spPr/>
    </dgm:pt>
    <dgm:pt modelId="{BC297480-D334-48FF-B22A-A67D3C06EAF1}" type="pres">
      <dgm:prSet presAssocID="{A2B724DB-7242-40B4-83C0-5B13DD05ADB6}" presName="text_3" presStyleLbl="node1" presStyleIdx="2" presStyleCnt="3">
        <dgm:presLayoutVars>
          <dgm:bulletEnabled val="1"/>
        </dgm:presLayoutVars>
      </dgm:prSet>
      <dgm:spPr/>
    </dgm:pt>
    <dgm:pt modelId="{F8D308A3-5891-449F-B983-6226E56DE8E0}" type="pres">
      <dgm:prSet presAssocID="{A2B724DB-7242-40B4-83C0-5B13DD05ADB6}" presName="accent_3" presStyleCnt="0"/>
      <dgm:spPr/>
    </dgm:pt>
    <dgm:pt modelId="{5FFEE504-8468-4B1E-9AE5-B632A7010B55}" type="pres">
      <dgm:prSet presAssocID="{A2B724DB-7242-40B4-83C0-5B13DD05ADB6}" presName="accentRepeatNode" presStyleLbl="solidFgAcc1" presStyleIdx="2" presStyleCnt="3"/>
      <dgm:spPr/>
    </dgm:pt>
  </dgm:ptLst>
  <dgm:cxnLst>
    <dgm:cxn modelId="{8B4CF122-5F28-43B2-AFDD-FA0EDA16E5E5}" type="presOf" srcId="{D2AF58D6-5936-4AFC-A63E-2878A291CBAF}" destId="{67B3DC68-A118-4612-857B-4050ECEA8236}" srcOrd="0" destOrd="0" presId="urn:microsoft.com/office/officeart/2008/layout/VerticalCurvedList"/>
    <dgm:cxn modelId="{7CABCA3B-831D-4982-93C4-5DCAE854211D}" srcId="{D2AF58D6-5936-4AFC-A63E-2878A291CBAF}" destId="{DF434E0D-FEB0-45CF-9A71-8A3B62926EEC}" srcOrd="1" destOrd="0" parTransId="{00F160DF-631B-4958-9146-F79DA9B012BC}" sibTransId="{43ED3B59-FEF5-4219-90BE-FCF4DC53943F}"/>
    <dgm:cxn modelId="{5CB69C66-6238-4005-9329-460FF7515CE2}" srcId="{D2AF58D6-5936-4AFC-A63E-2878A291CBAF}" destId="{A2B724DB-7242-40B4-83C0-5B13DD05ADB6}" srcOrd="2" destOrd="0" parTransId="{9C30526B-2F8B-4387-B10E-C69AD8E7856E}" sibTransId="{B89076EF-F4B4-442C-B387-C99CDCB92B16}"/>
    <dgm:cxn modelId="{6332CE90-94E9-4ED5-A243-C97366AADB46}" type="presOf" srcId="{DF434E0D-FEB0-45CF-9A71-8A3B62926EEC}" destId="{969DB41F-91EE-4637-AC7E-FCEDFA09E067}" srcOrd="0" destOrd="0" presId="urn:microsoft.com/office/officeart/2008/layout/VerticalCurvedList"/>
    <dgm:cxn modelId="{A85E2AA5-1805-4AEE-87EC-9D7C8BFE8532}" type="presOf" srcId="{6A0457CE-8622-4B96-8071-531761C05C5F}" destId="{7F643BA0-85C7-4EF4-A0EC-B0E04A18E600}" srcOrd="0" destOrd="0" presId="urn:microsoft.com/office/officeart/2008/layout/VerticalCurvedList"/>
    <dgm:cxn modelId="{02A9E5B5-7CCA-49AD-83B6-E7D89D337A69}" type="presOf" srcId="{0357A76D-8BF8-4D22-8FE5-523961B13A60}" destId="{09689FC1-2E2F-47DE-BD5F-3426E46BECD8}" srcOrd="0" destOrd="0" presId="urn:microsoft.com/office/officeart/2008/layout/VerticalCurvedList"/>
    <dgm:cxn modelId="{A004B5B9-A593-4CDD-A638-756BB2B8A79F}" type="presOf" srcId="{A2B724DB-7242-40B4-83C0-5B13DD05ADB6}" destId="{BC297480-D334-48FF-B22A-A67D3C06EAF1}" srcOrd="0" destOrd="0" presId="urn:microsoft.com/office/officeart/2008/layout/VerticalCurvedList"/>
    <dgm:cxn modelId="{A098DCF1-3CAE-4D8B-8E24-3DE9C6FBD5EC}" srcId="{D2AF58D6-5936-4AFC-A63E-2878A291CBAF}" destId="{6A0457CE-8622-4B96-8071-531761C05C5F}" srcOrd="0" destOrd="0" parTransId="{B8C4BE96-0320-416D-AD84-BA915BD21A9E}" sibTransId="{0357A76D-8BF8-4D22-8FE5-523961B13A60}"/>
    <dgm:cxn modelId="{3AC00692-48BA-4F39-81DE-C74812FEBD51}" type="presParOf" srcId="{67B3DC68-A118-4612-857B-4050ECEA8236}" destId="{2DC7A254-648A-4336-B204-9864D5015A6A}" srcOrd="0" destOrd="0" presId="urn:microsoft.com/office/officeart/2008/layout/VerticalCurvedList"/>
    <dgm:cxn modelId="{FEACAFA1-0691-4828-92DA-8291A1BD91F8}" type="presParOf" srcId="{2DC7A254-648A-4336-B204-9864D5015A6A}" destId="{94A92175-8303-4ACF-8FDF-8A17BCA93C05}" srcOrd="0" destOrd="0" presId="urn:microsoft.com/office/officeart/2008/layout/VerticalCurvedList"/>
    <dgm:cxn modelId="{85342B90-3D9F-4243-BBB8-17E2CBF1924F}" type="presParOf" srcId="{94A92175-8303-4ACF-8FDF-8A17BCA93C05}" destId="{D5398956-2CBF-4EC6-9CFD-29E00E15C57E}" srcOrd="0" destOrd="0" presId="urn:microsoft.com/office/officeart/2008/layout/VerticalCurvedList"/>
    <dgm:cxn modelId="{C5F2BEB6-5C5D-427B-B1A4-6A37A97D5215}" type="presParOf" srcId="{94A92175-8303-4ACF-8FDF-8A17BCA93C05}" destId="{09689FC1-2E2F-47DE-BD5F-3426E46BECD8}" srcOrd="1" destOrd="0" presId="urn:microsoft.com/office/officeart/2008/layout/VerticalCurvedList"/>
    <dgm:cxn modelId="{AF5635FF-6F21-4A7B-A2CF-83D82D41C468}" type="presParOf" srcId="{94A92175-8303-4ACF-8FDF-8A17BCA93C05}" destId="{3B3EDDCA-FD13-4919-B56A-A47ECBCD0E90}" srcOrd="2" destOrd="0" presId="urn:microsoft.com/office/officeart/2008/layout/VerticalCurvedList"/>
    <dgm:cxn modelId="{03243705-1CC4-4418-9F74-EF0918D597F1}" type="presParOf" srcId="{94A92175-8303-4ACF-8FDF-8A17BCA93C05}" destId="{5E0D995B-B895-443D-AA45-D4BC114DA530}" srcOrd="3" destOrd="0" presId="urn:microsoft.com/office/officeart/2008/layout/VerticalCurvedList"/>
    <dgm:cxn modelId="{3396651B-0BDD-41FB-A242-E37325F08CD6}" type="presParOf" srcId="{2DC7A254-648A-4336-B204-9864D5015A6A}" destId="{7F643BA0-85C7-4EF4-A0EC-B0E04A18E600}" srcOrd="1" destOrd="0" presId="urn:microsoft.com/office/officeart/2008/layout/VerticalCurvedList"/>
    <dgm:cxn modelId="{F34F3697-1E4E-4533-A3C9-078044193B4D}" type="presParOf" srcId="{2DC7A254-648A-4336-B204-9864D5015A6A}" destId="{B388309F-699A-4987-94DF-26B5A5EAB05E}" srcOrd="2" destOrd="0" presId="urn:microsoft.com/office/officeart/2008/layout/VerticalCurvedList"/>
    <dgm:cxn modelId="{28B158FF-84CC-497C-B467-D437877F7539}" type="presParOf" srcId="{B388309F-699A-4987-94DF-26B5A5EAB05E}" destId="{B1232D0A-0091-4A58-85A7-55C6E95DF15C}" srcOrd="0" destOrd="0" presId="urn:microsoft.com/office/officeart/2008/layout/VerticalCurvedList"/>
    <dgm:cxn modelId="{BAD84A75-DC0F-466B-9B95-BC3360F3706B}" type="presParOf" srcId="{2DC7A254-648A-4336-B204-9864D5015A6A}" destId="{969DB41F-91EE-4637-AC7E-FCEDFA09E067}" srcOrd="3" destOrd="0" presId="urn:microsoft.com/office/officeart/2008/layout/VerticalCurvedList"/>
    <dgm:cxn modelId="{85BF7F41-7435-47C2-B1FF-238A2A42AA94}" type="presParOf" srcId="{2DC7A254-648A-4336-B204-9864D5015A6A}" destId="{6DAB19D4-0326-4DDC-9380-F78261239DBB}" srcOrd="4" destOrd="0" presId="urn:microsoft.com/office/officeart/2008/layout/VerticalCurvedList"/>
    <dgm:cxn modelId="{E84B0F55-A59C-4DE8-A695-9DAC307F4956}" type="presParOf" srcId="{6DAB19D4-0326-4DDC-9380-F78261239DBB}" destId="{D17A2F97-C188-4567-9736-5CBCFE3CDB26}" srcOrd="0" destOrd="0" presId="urn:microsoft.com/office/officeart/2008/layout/VerticalCurvedList"/>
    <dgm:cxn modelId="{BD0EC3FD-923D-4AF1-97C1-56B20F647203}" type="presParOf" srcId="{2DC7A254-648A-4336-B204-9864D5015A6A}" destId="{BC297480-D334-48FF-B22A-A67D3C06EAF1}" srcOrd="5" destOrd="0" presId="urn:microsoft.com/office/officeart/2008/layout/VerticalCurvedList"/>
    <dgm:cxn modelId="{A0C74A69-1B0B-4713-8EDF-FA454FF408E1}" type="presParOf" srcId="{2DC7A254-648A-4336-B204-9864D5015A6A}" destId="{F8D308A3-5891-449F-B983-6226E56DE8E0}" srcOrd="6" destOrd="0" presId="urn:microsoft.com/office/officeart/2008/layout/VerticalCurvedList"/>
    <dgm:cxn modelId="{74BBF39D-D1C6-4A50-B444-FA11AF828392}" type="presParOf" srcId="{F8D308A3-5891-449F-B983-6226E56DE8E0}" destId="{5FFEE504-8468-4B1E-9AE5-B632A7010B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89FC1-2E2F-47DE-BD5F-3426E46BECD8}">
      <dsp:nvSpPr>
        <dsp:cNvPr id="0" name=""/>
        <dsp:cNvSpPr/>
      </dsp:nvSpPr>
      <dsp:spPr>
        <a:xfrm>
          <a:off x="-5581329" y="-854585"/>
          <a:ext cx="6646296" cy="6646296"/>
        </a:xfrm>
        <a:prstGeom prst="blockArc">
          <a:avLst>
            <a:gd name="adj1" fmla="val 18900000"/>
            <a:gd name="adj2" fmla="val 2700000"/>
            <a:gd name="adj3" fmla="val 32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43BA0-85C7-4EF4-A0EC-B0E04A18E600}">
      <dsp:nvSpPr>
        <dsp:cNvPr id="0" name=""/>
        <dsp:cNvSpPr/>
      </dsp:nvSpPr>
      <dsp:spPr>
        <a:xfrm>
          <a:off x="685272" y="493712"/>
          <a:ext cx="7247594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Participate in the Fun Run!</a:t>
          </a:r>
        </a:p>
      </dsp:txBody>
      <dsp:txXfrm>
        <a:off x="685272" y="493712"/>
        <a:ext cx="7247594" cy="987425"/>
      </dsp:txXfrm>
    </dsp:sp>
    <dsp:sp modelId="{B1232D0A-0091-4A58-85A7-55C6E95DF15C}">
      <dsp:nvSpPr>
        <dsp:cNvPr id="0" name=""/>
        <dsp:cNvSpPr/>
      </dsp:nvSpPr>
      <dsp:spPr>
        <a:xfrm>
          <a:off x="68132" y="370284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9DB41F-91EE-4637-AC7E-FCEDFA09E067}">
      <dsp:nvSpPr>
        <dsp:cNvPr id="0" name=""/>
        <dsp:cNvSpPr/>
      </dsp:nvSpPr>
      <dsp:spPr>
        <a:xfrm>
          <a:off x="1044201" y="1974850"/>
          <a:ext cx="6888665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Volunteer in many ways</a:t>
          </a:r>
        </a:p>
      </dsp:txBody>
      <dsp:txXfrm>
        <a:off x="1044201" y="1974850"/>
        <a:ext cx="6888665" cy="987425"/>
      </dsp:txXfrm>
    </dsp:sp>
    <dsp:sp modelId="{D17A2F97-C188-4567-9736-5CBCFE3CDB26}">
      <dsp:nvSpPr>
        <dsp:cNvPr id="0" name=""/>
        <dsp:cNvSpPr/>
      </dsp:nvSpPr>
      <dsp:spPr>
        <a:xfrm>
          <a:off x="427061" y="1851421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97480-D334-48FF-B22A-A67D3C06EAF1}">
      <dsp:nvSpPr>
        <dsp:cNvPr id="0" name=""/>
        <dsp:cNvSpPr/>
      </dsp:nvSpPr>
      <dsp:spPr>
        <a:xfrm>
          <a:off x="685272" y="3455987"/>
          <a:ext cx="7247594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Capture Money Spent in the Community</a:t>
          </a:r>
          <a:endParaRPr lang="en-US" sz="3000" kern="1200" dirty="0"/>
        </a:p>
      </dsp:txBody>
      <dsp:txXfrm>
        <a:off x="685272" y="3455987"/>
        <a:ext cx="7247594" cy="987425"/>
      </dsp:txXfrm>
    </dsp:sp>
    <dsp:sp modelId="{5FFEE504-8468-4B1E-9AE5-B632A7010B55}">
      <dsp:nvSpPr>
        <dsp:cNvPr id="0" name=""/>
        <dsp:cNvSpPr/>
      </dsp:nvSpPr>
      <dsp:spPr>
        <a:xfrm>
          <a:off x="68132" y="3332559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EB5DF-A5C0-4018-A22C-C42673C4213E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0C7CF-BBA2-4E4E-A9FC-858F186F16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6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2B38B-149F-4706-9CF0-119B55991D81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45000"/>
            <a:ext cx="5643563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9BF08-83A8-42B4-92A9-AC53A83116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0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9BF08-83A8-42B4-92A9-AC53A831164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0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36629CFF-1E55-4C52-AA89-2D8377EBD64D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9F6EE-F87B-4E2E-8BD6-998E4AAD6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AE71-22EA-4646-8723-BE58EE4DD825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7A29-9291-4C69-A33A-C491740E2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4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8E7A-6065-4BD2-AA8D-DC9F1D30C222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F1DC-8856-4C05-BCA2-3654EC580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152400"/>
            <a:ext cx="228600" cy="9906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57200" y="1219200"/>
            <a:ext cx="228600" cy="49530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990600"/>
          </a:xfrm>
        </p:spPr>
        <p:txBody>
          <a:bodyPr anchor="ctr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493776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8D892-3624-4DC0-B2CA-B39FA1858B70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8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25C70-D33C-4E3C-8AF4-53880B099FA0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8E91-CDB9-499A-9EF3-242606172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8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A3BD-AC27-4315-A014-41F03C7BFAF0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8286-ECC4-4C1F-8118-C08521955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2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6A28-E584-4A63-99C3-72F79E21FC63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BE7DE-22CA-43BE-9DA5-7C743DF562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4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B956-3655-4723-A63C-BE4B493DA7BD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1200-9A6D-437F-BF0B-168DD1B705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13C33-CD28-4212-BFED-CB3C02060429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EF12-5012-48F2-AF11-2DD8878F8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2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30CCA-9F4F-4D48-8BC8-1097F9A7A6B1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B8A50-E70D-492D-9795-CE8EABDA4F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6180-F8E1-41F4-8732-2C12127F0BDE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3213-E403-45E6-A706-B2FF8A702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27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5F634B5-9047-4D7D-B12C-C3E08163FE64}" type="datetime1">
              <a:rPr lang="en-US" smtClean="0"/>
              <a:pPr>
                <a:defRPr/>
              </a:pPr>
              <a:t>8/7/2024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5C92174-9C52-40D5-A0D3-692537CD8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28" r:id="rId4"/>
    <p:sldLayoutId id="2147483729" r:id="rId5"/>
    <p:sldLayoutId id="2147483734" r:id="rId6"/>
    <p:sldLayoutId id="2147483735" r:id="rId7"/>
    <p:sldLayoutId id="2147483736" r:id="rId8"/>
    <p:sldLayoutId id="2147483737" r:id="rId9"/>
    <p:sldLayoutId id="2147483730" r:id="rId10"/>
    <p:sldLayoutId id="214748373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dschools.org/schools/bethke/index.asp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bethkeelementar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wmf"/><Relationship Id="rId12" Type="http://schemas.openxmlformats.org/officeDocument/2006/relationships/image" Target="../media/image1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hyperlink" Target="http://www.google.com/imgres?imgurl=http://2.bp.blogspot.com/_r-t2C64VSG8/SKrYNzDuQtI/AAAAAAAAAeo/jXV2kVBC1sM/S1600-R/BTFEEarnCash.jpg&amp;imgrefurl=http://www.manningoaksboxtops.blogspot.com/&amp;h=432&amp;w=432&amp;sz=43&amp;tbnid=VdFU-7ZZ32ZpFM:&amp;tbnh=126&amp;tbnw=126&amp;prev=/search?q=box+tops&amp;tbm=isch&amp;tbo=u&amp;zoom=1&amp;q=box+tops&amp;usg=__xBcjG924sufUs7o5QtVDMlefDd4=&amp;sa=X&amp;ei=hHXVTcuVJ4XpgQfivuCMBw&amp;ved=0CFsQ9QEwBA" TargetMode="Externa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New Parent Orientation</a:t>
            </a:r>
            <a:br>
              <a:rPr lang="en-US" dirty="0"/>
            </a:br>
            <a:r>
              <a:rPr lang="en-US" dirty="0"/>
              <a:t>Ann Alfonso and Luke Jones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Honoring All Learners</a:t>
            </a:r>
          </a:p>
        </p:txBody>
      </p:sp>
      <p:pic>
        <p:nvPicPr>
          <p:cNvPr id="10244" name="Picture 2" descr="Click logo to go to the home page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134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9F6EE-F87B-4E2E-8BD6-998E4AAD62E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B5B82-D351-41E3-A581-4AD7BB6D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at </a:t>
            </a:r>
            <a:r>
              <a:rPr lang="en-US"/>
              <a:t>Bethke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1483C-ABFB-478B-8DEA-30CE0C8C250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doors locked all day</a:t>
            </a:r>
          </a:p>
          <a:p>
            <a:r>
              <a:rPr lang="en-US" dirty="0"/>
              <a:t>Ring doorbell to enter</a:t>
            </a:r>
          </a:p>
          <a:p>
            <a:r>
              <a:rPr lang="en-US" dirty="0"/>
              <a:t>Raptor volunteer system</a:t>
            </a:r>
          </a:p>
          <a:p>
            <a:r>
              <a:rPr lang="en-US" dirty="0"/>
              <a:t>Fence locked all day</a:t>
            </a:r>
          </a:p>
          <a:p>
            <a:r>
              <a:rPr lang="en-US" dirty="0"/>
              <a:t>Security cameras in use</a:t>
            </a:r>
          </a:p>
          <a:p>
            <a:r>
              <a:rPr lang="en-US" dirty="0"/>
              <a:t>ALL VISITORS ENTER THROUGH THE FRONT DOOR</a:t>
            </a:r>
          </a:p>
          <a:p>
            <a:r>
              <a:rPr lang="en-US" dirty="0"/>
              <a:t>Regular drills practicing routines</a:t>
            </a:r>
          </a:p>
          <a:p>
            <a:r>
              <a:rPr lang="en-US" dirty="0"/>
              <a:t>Dedicated SRO for TMHS, TES and BES</a:t>
            </a:r>
          </a:p>
          <a:p>
            <a:r>
              <a:rPr lang="en-US" dirty="0"/>
              <a:t>Timnath patrol officers random walks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E89DA-2A15-40EA-B63F-690781E1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9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Bethke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Fall</a:t>
            </a:r>
          </a:p>
          <a:p>
            <a:pPr lvl="1"/>
            <a:r>
              <a:rPr lang="en-US" dirty="0"/>
              <a:t>Back to School Night – Thurs, August 22 </a:t>
            </a:r>
          </a:p>
          <a:p>
            <a:pPr lvl="2"/>
            <a:r>
              <a:rPr lang="en-US" dirty="0"/>
              <a:t>Teachers provide overview of grade level curriculum</a:t>
            </a:r>
          </a:p>
          <a:p>
            <a:pPr lvl="2"/>
            <a:r>
              <a:rPr lang="en-US" dirty="0"/>
              <a:t>Each hour is an identical presentation</a:t>
            </a:r>
          </a:p>
          <a:p>
            <a:pPr lvl="1"/>
            <a:r>
              <a:rPr lang="en-US" dirty="0"/>
              <a:t>Wellness Day Fun Run-August 30</a:t>
            </a:r>
          </a:p>
          <a:p>
            <a:pPr lvl="1"/>
            <a:r>
              <a:rPr lang="en-US" dirty="0"/>
              <a:t>Trunk or Treat-October 25</a:t>
            </a:r>
          </a:p>
          <a:p>
            <a:pPr lvl="1"/>
            <a:r>
              <a:rPr lang="en-US" dirty="0"/>
              <a:t>Halloween Parade – October 31</a:t>
            </a:r>
            <a:r>
              <a:rPr lang="en-US" baseline="30000" dirty="0"/>
              <a:t>st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Kids wear their costume to school, bring clothes to change into</a:t>
            </a:r>
          </a:p>
          <a:p>
            <a:pPr lvl="2"/>
            <a:r>
              <a:rPr lang="en-US" dirty="0"/>
              <a:t>Parents can watch the parade outside on the playground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1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Bethke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Winter </a:t>
            </a:r>
          </a:p>
          <a:p>
            <a:pPr lvl="1"/>
            <a:r>
              <a:rPr lang="en-US" dirty="0"/>
              <a:t>Purposely don’t schedule a lot in December since families are busy</a:t>
            </a:r>
          </a:p>
          <a:p>
            <a:pPr lvl="1"/>
            <a:r>
              <a:rPr lang="en-US" dirty="0"/>
              <a:t>Spelling Bee (4</a:t>
            </a:r>
            <a:r>
              <a:rPr lang="en-US" baseline="30000" dirty="0"/>
              <a:t> </a:t>
            </a:r>
            <a:r>
              <a:rPr lang="en-US" dirty="0"/>
              <a:t>/5 Grade) – December</a:t>
            </a:r>
          </a:p>
          <a:p>
            <a:pPr lvl="1"/>
            <a:endParaRPr lang="en-US" baseline="30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31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Bethke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Spring</a:t>
            </a:r>
          </a:p>
          <a:p>
            <a:pPr lvl="1"/>
            <a:r>
              <a:rPr lang="en-US" dirty="0"/>
              <a:t>Spring Break March 17-21</a:t>
            </a:r>
          </a:p>
          <a:p>
            <a:pPr lvl="1"/>
            <a:r>
              <a:rPr lang="en-US" dirty="0"/>
              <a:t>Spring Social – April 25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Field Day – May 23</a:t>
            </a:r>
            <a:r>
              <a:rPr lang="en-US" baseline="30000" dirty="0"/>
              <a:t>rd</a:t>
            </a:r>
            <a:r>
              <a:rPr lang="en-US" dirty="0"/>
              <a:t>    </a:t>
            </a:r>
          </a:p>
          <a:p>
            <a:pPr lvl="2"/>
            <a:r>
              <a:rPr lang="en-US" dirty="0"/>
              <a:t>Parents can observe the fun and games, or join for picnic lunch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26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Bethke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2600" b="1" dirty="0">
                <a:solidFill>
                  <a:schemeClr val="tx1"/>
                </a:solidFill>
              </a:rPr>
              <a:t>Coffee Talks</a:t>
            </a:r>
          </a:p>
          <a:p>
            <a:pPr lvl="1"/>
            <a:r>
              <a:rPr lang="en-US" sz="2800" dirty="0"/>
              <a:t>Held throughout the year by grade:  K, Aug. 27</a:t>
            </a:r>
          </a:p>
          <a:p>
            <a:pPr lvl="1"/>
            <a:r>
              <a:rPr lang="en-US" sz="2800" dirty="0"/>
              <a:t>Chance to talk to Mrs. Alfonso and counselors about what is going well, what questions you have</a:t>
            </a:r>
            <a:endParaRPr lang="en-US" sz="2600" b="1" dirty="0">
              <a:solidFill>
                <a:schemeClr val="tx1"/>
              </a:solidFill>
            </a:endParaRP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sz="2600" b="1" dirty="0">
                <a:solidFill>
                  <a:schemeClr val="tx1"/>
                </a:solidFill>
              </a:rPr>
              <a:t>Conferences</a:t>
            </a:r>
            <a:endParaRPr lang="en-US" b="1" dirty="0">
              <a:solidFill>
                <a:schemeClr val="tx1"/>
              </a:solidFill>
            </a:endParaRP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2800" dirty="0">
                <a:solidFill>
                  <a:schemeClr val="tx2"/>
                </a:solidFill>
              </a:rPr>
              <a:t>Fall –sign up Genius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2800" dirty="0">
                <a:solidFill>
                  <a:schemeClr val="tx2"/>
                </a:solidFill>
              </a:rPr>
              <a:t>Spring-as necessary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2800" dirty="0">
                <a:solidFill>
                  <a:schemeClr val="tx2"/>
                </a:solidFill>
              </a:rPr>
              <a:t>Anytime you have questions/concerns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3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Bethke Events:  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Monthly Concerts</a:t>
            </a:r>
          </a:p>
          <a:p>
            <a:pPr lvl="1"/>
            <a:r>
              <a:rPr lang="en-US" dirty="0"/>
              <a:t>5th Grade Program---October 24</a:t>
            </a:r>
          </a:p>
          <a:p>
            <a:pPr lvl="1"/>
            <a:r>
              <a:rPr lang="en-US" dirty="0"/>
              <a:t>4th Grade Program---November 21</a:t>
            </a:r>
          </a:p>
          <a:p>
            <a:pPr lvl="1"/>
            <a:r>
              <a:rPr lang="en-US" dirty="0"/>
              <a:t>3rd Grade Program---February  27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Grade Program—March 27</a:t>
            </a:r>
          </a:p>
          <a:p>
            <a:pPr lvl="1"/>
            <a:r>
              <a:rPr lang="en-US" dirty="0"/>
              <a:t>1st Grade Program---April 24</a:t>
            </a:r>
          </a:p>
          <a:p>
            <a:pPr lvl="1"/>
            <a:r>
              <a:rPr lang="en-US" dirty="0"/>
              <a:t>Kindergarten Celebration—May 28</a:t>
            </a:r>
          </a:p>
          <a:p>
            <a:pPr lvl="1"/>
            <a:r>
              <a:rPr lang="en-US" dirty="0"/>
              <a:t>Show Choir-May 1</a:t>
            </a:r>
          </a:p>
          <a:p>
            <a:pPr lvl="1"/>
            <a:r>
              <a:rPr lang="en-US" dirty="0"/>
              <a:t>Talent Show-January 30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35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You Can Get Information</a:t>
            </a:r>
          </a:p>
          <a:p>
            <a:pPr lvl="1"/>
            <a:r>
              <a:rPr lang="en-US" dirty="0"/>
              <a:t>Friday Folders</a:t>
            </a:r>
          </a:p>
          <a:p>
            <a:pPr lvl="2"/>
            <a:r>
              <a:rPr lang="en-US" dirty="0"/>
              <a:t>Send folder back to school on Monday morning!</a:t>
            </a:r>
          </a:p>
          <a:p>
            <a:pPr lvl="1"/>
            <a:r>
              <a:rPr lang="en-US" dirty="0"/>
              <a:t>Update Emails from Ann Alfonso, PTO Board</a:t>
            </a:r>
          </a:p>
          <a:p>
            <a:pPr lvl="2"/>
            <a:r>
              <a:rPr lang="en-US" dirty="0"/>
              <a:t>Make sure email is up to date in the office</a:t>
            </a:r>
          </a:p>
          <a:p>
            <a:pPr lvl="1"/>
            <a:r>
              <a:rPr lang="en-US" dirty="0"/>
              <a:t>Monthly Bethke Newsletter</a:t>
            </a:r>
          </a:p>
          <a:p>
            <a:pPr lvl="1"/>
            <a:r>
              <a:rPr lang="en-US" dirty="0"/>
              <a:t>Weekly / Bi-Weekly Teacher Newsletters</a:t>
            </a:r>
          </a:p>
          <a:p>
            <a:pPr lvl="1"/>
            <a:r>
              <a:rPr lang="en-US" dirty="0"/>
              <a:t>Bethke Website (</a:t>
            </a:r>
            <a:r>
              <a:rPr lang="en-US" dirty="0">
                <a:hlinkClick r:id="rId2"/>
              </a:rPr>
              <a:t>www.bethkeelementary.com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Follow Bethke on Facebook/Instagram</a:t>
            </a:r>
          </a:p>
          <a:p>
            <a:pPr lvl="2"/>
            <a:r>
              <a:rPr lang="en-US" dirty="0"/>
              <a:t>(See instructions on following page for Facebook) </a:t>
            </a:r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670" y="4114800"/>
            <a:ext cx="15049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190" y="3505200"/>
            <a:ext cx="1085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C:\Users\beth.florin\AppData\Local\Microsoft\Windows\Temporary Internet Files\Content.IE5\CPD6G36R\MC90028074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874" y="762000"/>
            <a:ext cx="1910734" cy="182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04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Food</a:t>
            </a:r>
          </a:p>
          <a:p>
            <a:pPr lvl="1"/>
            <a:r>
              <a:rPr lang="en-US" dirty="0"/>
              <a:t>Send 1-2 snacks to school with your child; water bottle</a:t>
            </a:r>
          </a:p>
          <a:p>
            <a:pPr lvl="1"/>
            <a:r>
              <a:rPr lang="en-US" dirty="0"/>
              <a:t>Breakfast and Lunch-Free for all students</a:t>
            </a:r>
          </a:p>
          <a:p>
            <a:pPr lvl="2"/>
            <a:r>
              <a:rPr lang="en-US" dirty="0"/>
              <a:t>There is a ‘nut free’ table for students with allergies</a:t>
            </a:r>
          </a:p>
          <a:p>
            <a:pPr lvl="2"/>
            <a:r>
              <a:rPr lang="en-US" dirty="0"/>
              <a:t>Cafeteria menu published monthly</a:t>
            </a:r>
          </a:p>
          <a:p>
            <a:pPr lvl="3"/>
            <a:r>
              <a:rPr lang="en-US" dirty="0"/>
              <a:t>Included with Bethke Newsletter and Posted on website</a:t>
            </a:r>
          </a:p>
          <a:p>
            <a:pPr lvl="2"/>
            <a:r>
              <a:rPr lang="en-US" dirty="0"/>
              <a:t>Cafeteria is FULL-no room for parents</a:t>
            </a:r>
          </a:p>
          <a:p>
            <a:pPr lvl="2"/>
            <a:r>
              <a:rPr lang="en-US" dirty="0"/>
              <a:t>Parents are allowed to come take child out for lunch/eat outside</a:t>
            </a:r>
          </a:p>
        </p:txBody>
      </p:sp>
      <p:pic>
        <p:nvPicPr>
          <p:cNvPr id="4100" name="Picture 4" descr="C:\Users\beth.florin\AppData\Local\Microsoft\Windows\Temporary Internet Files\Content.IE5\INGAAQ5V\MC9000602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555" y="304800"/>
            <a:ext cx="1815084" cy="12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72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Food (continued)</a:t>
            </a:r>
          </a:p>
          <a:p>
            <a:pPr lvl="1"/>
            <a:r>
              <a:rPr lang="en-US" dirty="0"/>
              <a:t>Hands will be washed with soap in classrooms first</a:t>
            </a:r>
          </a:p>
          <a:p>
            <a:pPr lvl="1"/>
            <a:r>
              <a:rPr lang="en-US" dirty="0"/>
              <a:t>No parents in the cafeteria</a:t>
            </a:r>
          </a:p>
          <a:p>
            <a:pPr lvl="1"/>
            <a:r>
              <a:rPr lang="en-US" dirty="0"/>
              <a:t>Schedule:</a:t>
            </a:r>
          </a:p>
          <a:p>
            <a:pPr lvl="2"/>
            <a:r>
              <a:rPr lang="en-US" dirty="0"/>
              <a:t>K:  Lunch 10:50-11:15</a:t>
            </a:r>
          </a:p>
          <a:p>
            <a:pPr lvl="2"/>
            <a:r>
              <a:rPr lang="en-US" dirty="0"/>
              <a:t>1:  Lunch 11:15-11:40 </a:t>
            </a:r>
          </a:p>
          <a:p>
            <a:pPr lvl="2"/>
            <a:r>
              <a:rPr lang="en-US" dirty="0"/>
              <a:t>2:  Lunch 11:40-12:05</a:t>
            </a:r>
          </a:p>
          <a:p>
            <a:pPr lvl="2"/>
            <a:r>
              <a:rPr lang="en-US" dirty="0"/>
              <a:t>3:  Lunch 12:05-12:30</a:t>
            </a:r>
          </a:p>
          <a:p>
            <a:pPr lvl="2"/>
            <a:r>
              <a:rPr lang="en-US" dirty="0"/>
              <a:t>4:  Lunch 12:30-12:55</a:t>
            </a:r>
          </a:p>
          <a:p>
            <a:pPr lvl="2"/>
            <a:r>
              <a:rPr lang="en-US" dirty="0"/>
              <a:t>5:  Lunch 12:55-1:20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" name="Picture 4" descr="C:\Users\beth.florin\AppData\Local\Microsoft\Windows\Temporary Internet Files\Content.IE5\INGAAQ5V\MC9000602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1815084" cy="12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370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Bethke Wellness Policy</a:t>
            </a:r>
          </a:p>
          <a:p>
            <a:pPr lvl="1"/>
            <a:r>
              <a:rPr lang="en-US" dirty="0"/>
              <a:t>Happy Birthday, Let’s Move-please do not send in food!</a:t>
            </a:r>
          </a:p>
          <a:p>
            <a:pPr lvl="1"/>
            <a:r>
              <a:rPr lang="en-US" dirty="0"/>
              <a:t>Classroom Parties	</a:t>
            </a:r>
          </a:p>
          <a:p>
            <a:pPr lvl="2"/>
            <a:r>
              <a:rPr lang="en-US" dirty="0"/>
              <a:t>Balanced treats vs healthy</a:t>
            </a:r>
          </a:p>
          <a:p>
            <a:pPr lvl="2"/>
            <a:r>
              <a:rPr lang="en-US" dirty="0"/>
              <a:t>Food must be store bought</a:t>
            </a:r>
          </a:p>
          <a:p>
            <a:pPr lvl="2"/>
            <a:r>
              <a:rPr lang="en-US" dirty="0"/>
              <a:t>Nothing homemade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" name="Picture 4" descr="C:\Users\beth.florin\AppData\Local\Microsoft\Windows\Temporary Internet Files\Content.IE5\INGAAQ5V\MC9000602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1815084" cy="12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37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  <a:p>
            <a:pPr lvl="1"/>
            <a:r>
              <a:rPr lang="en-US" dirty="0"/>
              <a:t>Administrative Staff</a:t>
            </a:r>
          </a:p>
          <a:p>
            <a:pPr lvl="1"/>
            <a:r>
              <a:rPr lang="en-US" dirty="0"/>
              <a:t>Teachers</a:t>
            </a:r>
          </a:p>
          <a:p>
            <a:pPr lvl="1"/>
            <a:r>
              <a:rPr lang="en-US" dirty="0"/>
              <a:t>Support Staff</a:t>
            </a:r>
          </a:p>
          <a:p>
            <a:pPr lvl="1"/>
            <a:r>
              <a:rPr lang="en-US" dirty="0"/>
              <a:t>Clubs</a:t>
            </a:r>
          </a:p>
          <a:p>
            <a:pPr lvl="1"/>
            <a:r>
              <a:rPr lang="en-US" dirty="0"/>
              <a:t>PTO</a:t>
            </a:r>
          </a:p>
          <a:p>
            <a:r>
              <a:rPr lang="en-US" dirty="0"/>
              <a:t>Events Throughout the Year</a:t>
            </a:r>
          </a:p>
          <a:p>
            <a:r>
              <a:rPr lang="en-US" dirty="0"/>
              <a:t>Everyday Life at Bethke</a:t>
            </a:r>
          </a:p>
          <a:p>
            <a:r>
              <a:rPr lang="en-US" dirty="0"/>
              <a:t>Keeping Bethke Great</a:t>
            </a:r>
          </a:p>
          <a:p>
            <a:r>
              <a:rPr lang="en-US" dirty="0"/>
              <a:t>Nice to Know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99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Drop Off and Pick </a:t>
            </a:r>
            <a:r>
              <a:rPr lang="en-US" dirty="0" err="1"/>
              <a:t>Up-</a:t>
            </a:r>
            <a:r>
              <a:rPr lang="en-US" dirty="0" err="1">
                <a:solidFill>
                  <a:srgbClr val="FF0000"/>
                </a:solidFill>
              </a:rPr>
              <a:t>FRONT</a:t>
            </a:r>
            <a:r>
              <a:rPr lang="en-US" dirty="0">
                <a:solidFill>
                  <a:srgbClr val="FF0000"/>
                </a:solidFill>
              </a:rPr>
              <a:t> ONLY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No parking in east (back) lot. Busses only.</a:t>
            </a:r>
          </a:p>
          <a:p>
            <a:pPr lvl="1"/>
            <a:r>
              <a:rPr lang="en-US" dirty="0"/>
              <a:t>Use right lane only-keep moving</a:t>
            </a:r>
          </a:p>
          <a:p>
            <a:pPr lvl="1"/>
            <a:r>
              <a:rPr lang="en-US" dirty="0"/>
              <a:t>Stay in your car</a:t>
            </a:r>
          </a:p>
          <a:p>
            <a:pPr lvl="2"/>
            <a:r>
              <a:rPr lang="en-US" dirty="0"/>
              <a:t>If your child needs help entering or exiting the car, </a:t>
            </a:r>
            <a:r>
              <a:rPr lang="en-US" u="sng" dirty="0"/>
              <a:t>park your car </a:t>
            </a:r>
            <a:r>
              <a:rPr lang="en-US" dirty="0"/>
              <a:t>in a parking space and then help them</a:t>
            </a:r>
          </a:p>
          <a:p>
            <a:pPr lvl="1"/>
            <a:r>
              <a:rPr lang="en-US" dirty="0"/>
              <a:t>Use the red curb as your guide</a:t>
            </a:r>
          </a:p>
          <a:p>
            <a:pPr lvl="2"/>
            <a:r>
              <a:rPr lang="en-US" dirty="0"/>
              <a:t>When arriving, pull up </a:t>
            </a:r>
            <a:r>
              <a:rPr lang="en-US" i="1" u="sng" dirty="0"/>
              <a:t>as far as you can </a:t>
            </a:r>
            <a:r>
              <a:rPr lang="en-US" dirty="0"/>
              <a:t>by the red curb</a:t>
            </a:r>
          </a:p>
          <a:p>
            <a:pPr lvl="3"/>
            <a:r>
              <a:rPr lang="en-US" dirty="0"/>
              <a:t>The furthest point is beyond the crosswalk</a:t>
            </a:r>
          </a:p>
          <a:p>
            <a:pPr lvl="2"/>
            <a:r>
              <a:rPr lang="en-US" dirty="0"/>
              <a:t>Only let students in/out of car if you are at the </a:t>
            </a:r>
            <a:r>
              <a:rPr lang="en-US" b="1" dirty="0">
                <a:solidFill>
                  <a:srgbClr val="FF0000"/>
                </a:solidFill>
              </a:rPr>
              <a:t>red curb</a:t>
            </a:r>
          </a:p>
          <a:p>
            <a:pPr lvl="1"/>
            <a:r>
              <a:rPr lang="en-US" dirty="0"/>
              <a:t>Leave promptly after loading students</a:t>
            </a:r>
          </a:p>
          <a:p>
            <a:pPr lvl="2"/>
            <a:r>
              <a:rPr lang="en-US" dirty="0"/>
              <a:t>Don’t wait to watch them walk to the playground</a:t>
            </a:r>
          </a:p>
          <a:p>
            <a:pPr lvl="1"/>
            <a:r>
              <a:rPr lang="en-US" dirty="0"/>
              <a:t>Do not park by the red line.  Tell caregivers and grandparents</a:t>
            </a:r>
          </a:p>
        </p:txBody>
      </p:sp>
      <p:pic>
        <p:nvPicPr>
          <p:cNvPr id="3075" name="Picture 3" descr="C:\Users\beth.florin\AppData\Local\Microsoft\Windows\Temporary Internet Files\Content.IE5\7SKBHD1S\MC9002345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216590" cy="21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5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Parking . . .</a:t>
            </a:r>
          </a:p>
          <a:p>
            <a:pPr lvl="1"/>
            <a:r>
              <a:rPr lang="en-US" dirty="0"/>
              <a:t>Park in a parking spot</a:t>
            </a:r>
          </a:p>
          <a:p>
            <a:pPr lvl="2"/>
            <a:r>
              <a:rPr lang="en-US" dirty="0"/>
              <a:t>Don’t “idle” in the middle of the lot</a:t>
            </a:r>
          </a:p>
          <a:p>
            <a:pPr lvl="1"/>
            <a:r>
              <a:rPr lang="en-US" dirty="0"/>
              <a:t>When crossing the road, ensure you </a:t>
            </a:r>
            <a:r>
              <a:rPr lang="en-US" u="sng" dirty="0"/>
              <a:t>use the white cross walk</a:t>
            </a:r>
          </a:p>
          <a:p>
            <a:pPr lvl="1"/>
            <a:r>
              <a:rPr lang="en-US" dirty="0"/>
              <a:t>Do not park by the red line.  Timnath police tickets cars.  </a:t>
            </a:r>
          </a:p>
          <a:p>
            <a:endParaRPr lang="en-US" dirty="0"/>
          </a:p>
          <a:p>
            <a:r>
              <a:rPr lang="en-US" dirty="0"/>
              <a:t>Need to Change Pick Up Process?</a:t>
            </a:r>
          </a:p>
          <a:p>
            <a:pPr lvl="1"/>
            <a:r>
              <a:rPr lang="en-US" dirty="0"/>
              <a:t>Contact front office</a:t>
            </a:r>
          </a:p>
          <a:p>
            <a:pPr lvl="2"/>
            <a:r>
              <a:rPr lang="en-US" dirty="0"/>
              <a:t>Send note to school; contact school early in the day </a:t>
            </a:r>
          </a:p>
          <a:p>
            <a:pPr lvl="2"/>
            <a:r>
              <a:rPr lang="en-US" dirty="0"/>
              <a:t>Bus Passes required if a friend is coming home with your child</a:t>
            </a:r>
          </a:p>
          <a:p>
            <a:pPr lvl="2"/>
            <a:r>
              <a:rPr lang="en-US" dirty="0"/>
              <a:t>Bus pass only if on the same bus. Not different busses.</a:t>
            </a:r>
          </a:p>
          <a:p>
            <a:endParaRPr lang="en-US" dirty="0"/>
          </a:p>
        </p:txBody>
      </p:sp>
      <p:pic>
        <p:nvPicPr>
          <p:cNvPr id="3075" name="Picture 3" descr="C:\Users\beth.florin\AppData\Local\Microsoft\Windows\Temporary Internet Files\Content.IE5\7SKBHD1S\MC9002345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216590" cy="21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9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Arriving Late</a:t>
            </a:r>
          </a:p>
          <a:p>
            <a:pPr lvl="1"/>
            <a:r>
              <a:rPr lang="en-US" dirty="0"/>
              <a:t>If you know student will be arriving late, notify the school in advance if possible (leave a message on attendance line)</a:t>
            </a:r>
          </a:p>
          <a:p>
            <a:pPr lvl="1"/>
            <a:r>
              <a:rPr lang="en-US" dirty="0"/>
              <a:t>When arriving at school, parent will need to sign child in at the front office and receive a pass</a:t>
            </a:r>
          </a:p>
          <a:p>
            <a:r>
              <a:rPr lang="en-US" dirty="0"/>
              <a:t>Leaving Early</a:t>
            </a:r>
          </a:p>
          <a:p>
            <a:pPr lvl="1"/>
            <a:r>
              <a:rPr lang="en-US" dirty="0"/>
              <a:t>If possible, notify the school in advance</a:t>
            </a:r>
          </a:p>
          <a:p>
            <a:pPr lvl="1"/>
            <a:r>
              <a:rPr lang="en-US" dirty="0"/>
              <a:t>Send in a note or contact front office</a:t>
            </a:r>
          </a:p>
          <a:p>
            <a:pPr lvl="1"/>
            <a:r>
              <a:rPr lang="en-US" dirty="0"/>
              <a:t>Parent or guardian will need to sign-out student </a:t>
            </a:r>
          </a:p>
          <a:p>
            <a:r>
              <a:rPr lang="en-US" dirty="0"/>
              <a:t>Absences</a:t>
            </a:r>
          </a:p>
          <a:p>
            <a:pPr lvl="1"/>
            <a:r>
              <a:rPr lang="en-US" dirty="0"/>
              <a:t>Contact School via phone or e-mail-don’t count on just email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Attendance line:  488-4301   24/7:  Please use this!!!</a:t>
            </a:r>
          </a:p>
          <a:p>
            <a:pPr lvl="2"/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9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Life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Medicine</a:t>
            </a:r>
          </a:p>
          <a:p>
            <a:pPr lvl="1"/>
            <a:r>
              <a:rPr lang="en-US" dirty="0"/>
              <a:t>Provide medication(s) to health office</a:t>
            </a:r>
          </a:p>
          <a:p>
            <a:pPr lvl="2"/>
            <a:r>
              <a:rPr lang="en-US" dirty="0"/>
              <a:t>Inhalers</a:t>
            </a:r>
          </a:p>
          <a:p>
            <a:pPr lvl="2"/>
            <a:r>
              <a:rPr lang="en-US" dirty="0"/>
              <a:t>Allergy pens</a:t>
            </a:r>
          </a:p>
          <a:p>
            <a:pPr lvl="2"/>
            <a:r>
              <a:rPr lang="en-US" dirty="0"/>
              <a:t>Over-the-counter meds (Claritin, Tylenol, cough drops,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Prescription medications</a:t>
            </a:r>
          </a:p>
          <a:p>
            <a:pPr lvl="1"/>
            <a:r>
              <a:rPr lang="en-US" dirty="0"/>
              <a:t>Requires a signed form from the child's Doctor</a:t>
            </a:r>
          </a:p>
          <a:p>
            <a:pPr lvl="2"/>
            <a:r>
              <a:rPr lang="en-US" dirty="0"/>
              <a:t>States that the child does require the medication</a:t>
            </a:r>
          </a:p>
          <a:p>
            <a:pPr lvl="2"/>
            <a:r>
              <a:rPr lang="en-US" dirty="0"/>
              <a:t>Health office can provide form for Doctor to sign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2050" name="Picture 2" descr="C:\Users\beth.florin\AppData\Local\Microsoft\Windows\Temporary Internet Files\Content.IE5\41Y7I9Q0\MC900217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15084" cy="145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586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Parents Help Keep Bethke Great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8456770"/>
              </p:ext>
            </p:extLst>
          </p:nvPr>
        </p:nvGraphicFramePr>
        <p:xfrm>
          <a:off x="685800" y="1219200"/>
          <a:ext cx="80010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1026" name="Picture 2" descr="C:\Users\beth.florin\AppData\Local\Microsoft\Windows\Temporary Internet Files\Content.IE5\PQGB7IMO\MC90008888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1188720" cy="86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eth.florin\AppData\Local\Microsoft\Windows\Temporary Internet Files\Content.IE5\51ZLXYYN\MC90013959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1828800"/>
            <a:ext cx="1051560" cy="85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eth.florin\AppData\Local\Microsoft\Windows\Temporary Internet Files\Content.IE5\51ZLXYYN\MC900434810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61" y="5105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eth.florin\AppData\Local\Microsoft\Windows\Temporary Internet Files\Content.IE5\FA0M8S0E\MC90029429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861" y="5105400"/>
            <a:ext cx="457200" cy="57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data:image/jpg;base64,/9j/4AAQSkZJRgABAQAAAQABAAD/2wBDAAkGBwgHBgkIBwgKCgkLDRYPDQwMDRsUFRAWIB0iIiAdHx8kKDQsJCYxJx8fLT0tMTU3Ojo6Iys/RD84QzQ5Ojf/2wBDAQoKCg0MDRoPDxo3JR8lNzc3Nzc3Nzc3Nzc3Nzc3Nzc3Nzc3Nzc3Nzc3Nzc3Nzc3Nzc3Nzc3Nzc3Nzc3Nzc3Nzf/wAARCABOAE4DASIAAhEBAxEB/8QAGwABAAIDAQEAAAAAAAAAAAAAAAYHAwQFAgH/xAA4EAACAQMCAwUHAgMJAAAAAAABAgMABBEFIQYSMRMWIkFhBxQVUVWU0TJxQpGhFzZicoGCstLw/8QAGQEBAAMBAQAAAAAAAAAAAAAAAAIDBAEF/8QALhEAAQIDBQUIAwAAAAAAAAAAAQACAwQREhMhMWFBUYGR8AUUIjJSocHhFbHx/9oADAMBAAIRAxEAPwC8aUpREpSlESlKURKUpREpSlESoHxN7RRoOt3Gm/C2nMIUmQThc8yg9OU/Op5VD+0z+++o/wCWL/gKvl2Ne+jlu7Ol2TEcMflipR/a4Pob/dD/AK14k9rchRhFouHx4S9zkA+uFqD6FoN7rjy+6dkkUIBlmmkCRpnpk1LdK4DiAvUvRNNqFnEzGzXwpISCYyrg7g4Oeh/bG+p0KA3Nb5mF2ZLus4uOh+VwX464oZmYas65JPKsSYHoNq+Jx1xOkiudWd+VgeRo0w3odq3PZykS67JYapYW0paJi3vUXiidAdgD0znfPyqTcOy6Td2FrddjoaWk3avqqzhVdGJOAoPRemPSuvu24WVGYmJWE8suAda71hh9rMjKitoTvIdvBc9T6DlzWaf2qTW5AuOHbiEnoJZuXP7ZSsdxDoNlo0C2tspvZrMNZmC3f3gyOW7PLjYbDcHc4NL7hvThNaQw9vMl4rtNK7AI6jHMQBjldXYYGPnvtVVmD6V5hiy9oG78O3HH9LqcLe0LvBrUWm/DDb86M3aGfmxgZ6coqd1R/s0iaDjyKFzlolnjJHmVBGf6VeFUzDGsfRqnPQocKNZh+WgPMJVR65Np8HtVn+KxI9vIsSB3GRE5QcrkHYgH57VYes8S6XpMNw011C88AybZJV7Qnbblz6g/tUOhtLDXdJv+J7qCN72WZFZM5WGNHUYA+ZUbk9c7YFchGwC45ZKiE9oJB2iiw8TazpWmSz2cliNRkvCFvbWCUAIYzhH5lXAZhuV8tumN41qmv8TazNIbW2ms4GeMpHbxHmXk/QOfGduvl1roG9vo5rGOAdnDlklW3gAUYcgdAcbY8x0zmtWC61kokk005ETo7JNKqFyCcqvTw4+f9arbNENr4eJ1pu0WqCGQz5LR1/q4z8O65eyNLcWtzNI5yzzvkk+pJr13Tuxy+8PZQ/LtJwK6EUk1t2bzXdtLKIWRDLctmAnmG2MgkhvX84bT3O1eAzXMEqQvzeGEkkEbrv5Z3Hrk4Gal3uKa0I4NJr7lbPyEYCgaG8B8rZ0jTV0ztIG1TTs3iKVAZiwIOVZSOh611YNQuJCZvjrXk6whxI0GSsQYBgC2wO2Ttk7Z8qjcdxYwxrH211KhKmVFhAEhUnG53H/uleEv7a2V/dLW4DtC8LM+PEGzuQB1G38hQmK44EngAPcV65YXMMZxcQMetmC7EYg4S4unlt5HeW2uGTExB50bGc4xuQc5+dXbVFtLZcU8ZG4v2bTrSfDSvKwGCqAY5jsM4/rV0WOqWF8zJY3lvcMgBYQyhyo8s4NWzGyudMVGac02d9BVQu8hjm4j1hZCfCxZBz8uW7OPHWk2iaURKWuWUvlHkhm5Sycm4OP1DmzsfT96mNxoul3MzTXGm2csrfqeS3RmPluSKx93tF+kaf8Aap+K88QQHl4OPWqw2MaqDJoOmvPKsjySotwVaR7s+GMb5xnfO/8AKsjcP6PFExaOHnVXxkhucjmwfQHAqa93tF+kaf8Aap+Kd3tF+kaf9qn4pcH1dc10hxzNVEbTTdL5I+XlTwx9oQ4XlJwTtjfOcbdMV5htLM3F0ryHso2HK3aAYXc5/wAXRR/uqYd3tF+kaf8Aap+Kd39F+kaf9qn4qBlGmlT7fahdKI3VlaQ2ylZCZxKquqyg+EgZ9PPrWX4fZdtyu/LHk+MTA4POBy4/bfPr6VKe72i/SNP+1T8U7vaL9I0/7VPxXO6Mr9Lt0osthYbZlI2XJ7YbDfDf6kAY8s1scGIY9evUb+G3Udc/xnzFSHu9ov0jT/tU/FbFnptjYszWVlbW7OMMYYlQsPXAqcOXaxwcF0Q6Gq26UpWhWJSlKIlKUoiUpSiJSlKIv//Z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73025" y="-350838"/>
            <a:ext cx="7429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05" y="4724400"/>
            <a:ext cx="7429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471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Participate in Fun Run!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PTO annual budget pays for:  </a:t>
            </a:r>
          </a:p>
          <a:p>
            <a:pPr lvl="1"/>
            <a:r>
              <a:rPr lang="en-US" dirty="0"/>
              <a:t>All Field Trips - $12,000 ($2000 for each grade)</a:t>
            </a:r>
          </a:p>
          <a:p>
            <a:pPr lvl="1"/>
            <a:r>
              <a:rPr lang="en-US" dirty="0"/>
              <a:t>Student Planners - $2100</a:t>
            </a:r>
          </a:p>
          <a:p>
            <a:pPr lvl="1"/>
            <a:r>
              <a:rPr lang="en-US" dirty="0"/>
              <a:t>Copy paper for the building-$4000</a:t>
            </a:r>
          </a:p>
          <a:p>
            <a:pPr lvl="1"/>
            <a:r>
              <a:rPr lang="en-US" dirty="0"/>
              <a:t>Classroom Stipends and Grants – over $16,000</a:t>
            </a:r>
          </a:p>
          <a:p>
            <a:pPr lvl="2"/>
            <a:r>
              <a:rPr lang="en-US" dirty="0"/>
              <a:t>$300 Stipends Given to Each Teacher (prizes, supplies)</a:t>
            </a:r>
          </a:p>
          <a:p>
            <a:pPr lvl="2"/>
            <a:r>
              <a:rPr lang="en-US" dirty="0"/>
              <a:t>Past Grants Covered Digital USB Microscopes, Colorado Children Book Award Nominees for Library, Books for enhancing Core Curriculum, Flip Videos, Incubation cages, Equipment, Tables</a:t>
            </a:r>
          </a:p>
          <a:p>
            <a:pPr lvl="1"/>
            <a:r>
              <a:rPr lang="en-US" dirty="0"/>
              <a:t>Picnic tables, Staff Appreciation, Social Events, Sun Sail Shade</a:t>
            </a:r>
          </a:p>
          <a:p>
            <a:r>
              <a:rPr lang="en-US" dirty="0"/>
              <a:t>Pledge: make check payable to Bethke or School Pay</a:t>
            </a:r>
          </a:p>
          <a:p>
            <a:pPr lvl="1"/>
            <a:r>
              <a:rPr lang="en-US" dirty="0"/>
              <a:t>You can make a one time donation in lieu of fun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49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at the School</a:t>
            </a:r>
          </a:p>
        </p:txBody>
      </p:sp>
      <p:pic>
        <p:nvPicPr>
          <p:cNvPr id="2050" name="Picture 2" descr="C:\Users\beth.florin\AppData\Local\Microsoft\Windows\Temporary Internet Files\Content.IE5\MOU2QQIH\MC900057540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57" y="2219652"/>
            <a:ext cx="1538935" cy="13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81257" y="1317248"/>
            <a:ext cx="2146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Volunteer With</a:t>
            </a:r>
          </a:p>
          <a:p>
            <a:pPr algn="ctr"/>
            <a:r>
              <a:rPr lang="en-US" sz="2000" b="1" dirty="0"/>
              <a:t>Your Classroom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8646" y="1132582"/>
            <a:ext cx="17357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Help at</a:t>
            </a:r>
          </a:p>
          <a:p>
            <a:pPr algn="ctr"/>
            <a:r>
              <a:rPr lang="en-US" sz="2000" b="1" dirty="0"/>
              <a:t>School-Wide</a:t>
            </a:r>
          </a:p>
          <a:p>
            <a:pPr algn="ctr"/>
            <a:r>
              <a:rPr lang="en-US" sz="2000" b="1" dirty="0"/>
              <a:t>Events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8155" y="1317248"/>
            <a:ext cx="2162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Participate on a </a:t>
            </a:r>
          </a:p>
          <a:p>
            <a:pPr algn="ctr"/>
            <a:r>
              <a:rPr lang="en-US" sz="2000" b="1" dirty="0"/>
              <a:t>Committee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0409" y="3723382"/>
            <a:ext cx="17886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Centers</a:t>
            </a:r>
          </a:p>
          <a:p>
            <a:r>
              <a:rPr lang="en-US" sz="1600" dirty="0"/>
              <a:t>Parties</a:t>
            </a:r>
          </a:p>
          <a:p>
            <a:r>
              <a:rPr lang="en-US" sz="1600" dirty="0"/>
              <a:t>Field Trips</a:t>
            </a:r>
          </a:p>
          <a:p>
            <a:r>
              <a:rPr lang="en-US" sz="1600" dirty="0"/>
              <a:t>Staff Appreciation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6973" y="3723382"/>
            <a:ext cx="1319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PTO Socials</a:t>
            </a:r>
          </a:p>
          <a:p>
            <a:r>
              <a:rPr lang="en-US" sz="1600" dirty="0"/>
              <a:t>Book Fairs</a:t>
            </a:r>
          </a:p>
          <a:p>
            <a:r>
              <a:rPr lang="en-US" sz="1600" dirty="0"/>
              <a:t>Field 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64235" y="3723382"/>
            <a:ext cx="2191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Look for volunteer link</a:t>
            </a:r>
          </a:p>
          <a:p>
            <a:r>
              <a:rPr lang="en-US" sz="1600" dirty="0"/>
              <a:t>coming home soon.</a:t>
            </a:r>
          </a:p>
        </p:txBody>
      </p:sp>
      <p:pic>
        <p:nvPicPr>
          <p:cNvPr id="2051" name="Picture 3" descr="C:\Users\beth.florin\AppData\Local\Microsoft\Windows\Temporary Internet Files\Content.IE5\41Y7I9Q0\MC9001743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187" y="2235196"/>
            <a:ext cx="1546708" cy="132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eth.florin\AppData\Local\Microsoft\Windows\Temporary Internet Files\Content.IE5\7SKBHD1S\MC9002975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02" y="2123182"/>
            <a:ext cx="1542821" cy="151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8645" y="5043668"/>
            <a:ext cx="6168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 Volunteer, </a:t>
            </a:r>
          </a:p>
          <a:p>
            <a:pPr marL="342900" indent="-342900">
              <a:buAutoNum type="arabicParenR"/>
            </a:pPr>
            <a:r>
              <a:rPr lang="en-US" sz="2000" b="1" dirty="0"/>
              <a:t>Need to Register with PSD</a:t>
            </a:r>
          </a:p>
          <a:p>
            <a:pPr lvl="1"/>
            <a:r>
              <a:rPr lang="en-US" sz="1200" b="1" dirty="0"/>
              <a:t>Parents, grandparents, and other relatives can volunteer</a:t>
            </a:r>
          </a:p>
          <a:p>
            <a:pPr marL="342900" indent="-342900">
              <a:buAutoNum type="arabicParenR"/>
            </a:pPr>
            <a:r>
              <a:rPr lang="en-US" sz="2000" b="1" dirty="0"/>
              <a:t>Check in with front office staff each time</a:t>
            </a:r>
          </a:p>
        </p:txBody>
      </p:sp>
      <p:pic>
        <p:nvPicPr>
          <p:cNvPr id="11" name="Picture 3" descr="C:\Users\beth.florin\AppData\Local\Microsoft\Windows\Temporary Internet Files\Content.IE5\7YN4WS4T\MC9000298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34458"/>
            <a:ext cx="779069" cy="159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3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Capture Money Spent in the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Support Bethke in Your Everyday Life</a:t>
            </a:r>
          </a:p>
          <a:p>
            <a:pPr lvl="1"/>
            <a:r>
              <a:rPr lang="en-US" dirty="0"/>
              <a:t>Collect Box Tops, Morning Fresh Dairy Caps</a:t>
            </a:r>
          </a:p>
          <a:p>
            <a:pPr lvl="1"/>
            <a:r>
              <a:rPr lang="en-US" dirty="0"/>
              <a:t>Shop at King Soopers</a:t>
            </a:r>
          </a:p>
          <a:p>
            <a:pPr lvl="1"/>
            <a:r>
              <a:rPr lang="en-US" dirty="0"/>
              <a:t>Participate in the spirit nights-watch for fliers</a:t>
            </a:r>
          </a:p>
          <a:p>
            <a:pPr lvl="2"/>
            <a:r>
              <a:rPr lang="en-US" dirty="0"/>
              <a:t>Restaurants</a:t>
            </a:r>
          </a:p>
          <a:p>
            <a:pPr lvl="2"/>
            <a:r>
              <a:rPr lang="en-US" dirty="0"/>
              <a:t>Product Sales at a discount</a:t>
            </a:r>
          </a:p>
          <a:p>
            <a:pPr lvl="2"/>
            <a:r>
              <a:rPr lang="en-US" dirty="0"/>
              <a:t>Activities</a:t>
            </a:r>
          </a:p>
          <a:p>
            <a:pPr lvl="2"/>
            <a:r>
              <a:rPr lang="en-US" dirty="0"/>
              <a:t>School earns a percentile of sales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0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School Directory</a:t>
            </a:r>
          </a:p>
          <a:p>
            <a:pPr lvl="1"/>
            <a:r>
              <a:rPr lang="en-US" dirty="0"/>
              <a:t>Includes phone, email, and address </a:t>
            </a:r>
          </a:p>
          <a:p>
            <a:pPr lvl="1"/>
            <a:r>
              <a:rPr lang="en-US" dirty="0"/>
              <a:t>Published by PTO</a:t>
            </a:r>
          </a:p>
          <a:p>
            <a:pPr lvl="1"/>
            <a:r>
              <a:rPr lang="en-US" dirty="0"/>
              <a:t>For the use of Bethke parents only</a:t>
            </a:r>
          </a:p>
          <a:p>
            <a:pPr lvl="1"/>
            <a:r>
              <a:rPr lang="en-US" dirty="0"/>
              <a:t>May choose what information to include</a:t>
            </a:r>
          </a:p>
          <a:p>
            <a:pPr lvl="1"/>
            <a:r>
              <a:rPr lang="en-US" dirty="0"/>
              <a:t>Look for link coming home in Open House 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06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Know for First Week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4937125"/>
          </a:xfrm>
        </p:spPr>
        <p:txBody>
          <a:bodyPr/>
          <a:lstStyle/>
          <a:p>
            <a:r>
              <a:rPr lang="en-US" dirty="0"/>
              <a:t>If you’re a bus rider, please ride! If your house is being built, when you move in we give you a bus pass.</a:t>
            </a:r>
          </a:p>
          <a:p>
            <a:r>
              <a:rPr lang="en-US" dirty="0">
                <a:solidFill>
                  <a:srgbClr val="FF0000"/>
                </a:solidFill>
              </a:rPr>
              <a:t>Bus lane/back parking lot-do not park in the back!</a:t>
            </a:r>
          </a:p>
          <a:p>
            <a:r>
              <a:rPr lang="en-US" dirty="0"/>
              <a:t>Drop off lane </a:t>
            </a:r>
            <a:r>
              <a:rPr lang="en-US" dirty="0" err="1"/>
              <a:t>vs</a:t>
            </a:r>
            <a:r>
              <a:rPr lang="en-US" dirty="0"/>
              <a:t> parking in the parking lot</a:t>
            </a:r>
          </a:p>
          <a:p>
            <a:r>
              <a:rPr lang="en-US" dirty="0"/>
              <a:t>Use Crosswalks!</a:t>
            </a:r>
          </a:p>
          <a:p>
            <a:r>
              <a:rPr lang="en-US" dirty="0"/>
              <a:t>Teacher’s name will be written in chalk on playground</a:t>
            </a:r>
          </a:p>
          <a:p>
            <a:r>
              <a:rPr lang="en-US" dirty="0"/>
              <a:t>Nut free table/classrooms</a:t>
            </a:r>
          </a:p>
          <a:p>
            <a:r>
              <a:rPr lang="en-US" dirty="0"/>
              <a:t>You will get teacher schedules at Open House</a:t>
            </a:r>
          </a:p>
          <a:p>
            <a:r>
              <a:rPr lang="en-US" dirty="0"/>
              <a:t>Don’t count on email. Call if really important.  Use teacher’s phone number instead of front office.</a:t>
            </a:r>
          </a:p>
          <a:p>
            <a:r>
              <a:rPr lang="en-US" dirty="0"/>
              <a:t>Alphabest will be in the cafeteria. They pick up kids from their classrooms the first few weeks.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9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4937125"/>
          </a:xfrm>
        </p:spPr>
        <p:txBody>
          <a:bodyPr/>
          <a:lstStyle/>
          <a:p>
            <a:r>
              <a:rPr lang="en-US" dirty="0"/>
              <a:t>Administration Office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Ann Alfonso:  Principal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Luke Jones:  Assistant Principal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Heather Gasser:  Office Manager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Denise Galvez:  Secretary/Registrar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Andrea Barquero:  Health Tech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Kim Williamson:  Nurse-RN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We’re glad you’re here!  </a:t>
            </a:r>
            <a:r>
              <a:rPr lang="en-US" dirty="0">
                <a:sym typeface="Wingdings" pitchFamily="2" charset="2"/>
              </a:rPr>
              <a:t> Let’s make it </a:t>
            </a:r>
            <a:r>
              <a:rPr lang="en-US">
                <a:sym typeface="Wingdings" pitchFamily="2" charset="2"/>
              </a:rPr>
              <a:t>a great year!</a:t>
            </a:r>
            <a:endParaRPr lang="en-US" dirty="0"/>
          </a:p>
        </p:txBody>
      </p:sp>
      <p:pic>
        <p:nvPicPr>
          <p:cNvPr id="6148" name="Picture 4" descr="C:\Users\beth.florin\AppData\Local\Microsoft\Windows\Temporary Internet Files\Content.IE5\8C3TIEZY\MC9003841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2307032" cy="273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2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4937125"/>
          </a:xfrm>
        </p:spPr>
        <p:txBody>
          <a:bodyPr numCol="2"/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Kindergarten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Jennifer </a:t>
            </a:r>
            <a:r>
              <a:rPr lang="en-US" sz="1800" dirty="0" err="1"/>
              <a:t>Busselman</a:t>
            </a:r>
            <a:endParaRPr lang="en-US" sz="1800" dirty="0"/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Julie Kalvels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Christina Eddy</a:t>
            </a: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endParaRPr lang="en-US" sz="1800" dirty="0"/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endParaRPr lang="en-US" sz="1800" dirty="0"/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1st Grade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Monet Hause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Alison Ricks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Ashley Carlucci</a:t>
            </a: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sz="1800" dirty="0"/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sz="1800" dirty="0"/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sz="1800" dirty="0"/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sz="1800" dirty="0"/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1800" dirty="0"/>
              <a:t>2nd Grade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Julie Beaven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Michelle Haselby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Jenna Berger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Jennifer Meier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endParaRPr lang="en-US" sz="1800" dirty="0"/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Grade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Jordyn Utesch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Kim Voelker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Alex Wedemeyer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dirty="0"/>
              <a:t>Tracy Berg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4937125"/>
          </a:xfrm>
        </p:spPr>
        <p:txBody>
          <a:bodyPr numCol="2"/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Brad Tarr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Kirsten Wilson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Kathy Samples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Amy Mocke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Jake Owens</a:t>
            </a: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Jamie Drage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Stephanie Fennimore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Liz Cicione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Emili Albertson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endParaRPr lang="en-US" dirty="0"/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endParaRPr lang="en-US" dirty="0"/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endParaRPr lang="en-US" dirty="0"/>
          </a:p>
          <a:p>
            <a:r>
              <a:rPr lang="en-US" dirty="0"/>
              <a:t>Specials Teachers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Lydia Richardson:  Art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Allison Adams:  Music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Melissa Lang:  PE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Stacy Gunstream: Media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4937125"/>
          </a:xfrm>
        </p:spPr>
        <p:txBody>
          <a:bodyPr/>
          <a:lstStyle/>
          <a:p>
            <a:r>
              <a:rPr lang="en-US" dirty="0"/>
              <a:t>Support Staff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Rachel Crawford and Carla Hewitt:  Literacy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Lauren Pegg: Math Interventionist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Renee McClure:  GT and ELD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Christie McPhail:  School Counselor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Kristin Brecheen:  School Counselor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Jenny Thomason:  School Psychologist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Alexa Bradley:  Integrated Services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Kayla Delaney:  Integrated Services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Emmy Egan:  Integrated Services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Joe Stele:  Custodian</a:t>
            </a:r>
          </a:p>
          <a:p>
            <a:pPr lvl="1">
              <a:spcBef>
                <a:spcPts val="3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9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Clubs-Coordinated by front office</a:t>
            </a:r>
          </a:p>
          <a:p>
            <a:pPr lvl="2"/>
            <a:r>
              <a:rPr lang="en-US" dirty="0"/>
              <a:t>Odyssey of the Mind – Mrs. McClure</a:t>
            </a:r>
          </a:p>
          <a:p>
            <a:pPr lvl="2"/>
            <a:r>
              <a:rPr lang="en-US" dirty="0"/>
              <a:t>Chess Club – Office</a:t>
            </a:r>
          </a:p>
          <a:p>
            <a:pPr lvl="2"/>
            <a:r>
              <a:rPr lang="en-US" dirty="0"/>
              <a:t>Choir, Grades 4</a:t>
            </a:r>
            <a:r>
              <a:rPr lang="en-US" baseline="30000" dirty="0"/>
              <a:t>th</a:t>
            </a:r>
            <a:r>
              <a:rPr lang="en-US" dirty="0"/>
              <a:t>--5</a:t>
            </a:r>
            <a:r>
              <a:rPr lang="en-US" baseline="30000" dirty="0"/>
              <a:t>th</a:t>
            </a:r>
            <a:r>
              <a:rPr lang="en-US" dirty="0"/>
              <a:t>  – Mrs. Adams</a:t>
            </a:r>
          </a:p>
          <a:p>
            <a:pPr lvl="2"/>
            <a:r>
              <a:rPr lang="en-US" dirty="0"/>
              <a:t>Art Clubs – Mrs. Richardson</a:t>
            </a:r>
          </a:p>
          <a:p>
            <a:pPr lvl="2"/>
            <a:r>
              <a:rPr lang="en-US" dirty="0"/>
              <a:t>Science Matters – Office</a:t>
            </a:r>
          </a:p>
          <a:p>
            <a:pPr lvl="2"/>
            <a:r>
              <a:rPr lang="en-US" dirty="0"/>
              <a:t>Tech Clubs- Ms. Gunstream</a:t>
            </a:r>
          </a:p>
          <a:p>
            <a:pPr lvl="2"/>
            <a:r>
              <a:rPr lang="en-US" dirty="0"/>
              <a:t>Fitness Clubs-Ms. Lang</a:t>
            </a:r>
          </a:p>
          <a:p>
            <a:pPr lvl="2"/>
            <a:r>
              <a:rPr lang="en-US" dirty="0"/>
              <a:t>Girls on the Run-Ms. Wedemeyer</a:t>
            </a:r>
          </a:p>
          <a:p>
            <a:pPr lvl="2"/>
            <a:r>
              <a:rPr lang="en-US" dirty="0"/>
              <a:t>NOCO Enrichment Clubs</a:t>
            </a:r>
          </a:p>
          <a:p>
            <a:pPr lvl="2"/>
            <a:endParaRPr lang="en-US" dirty="0"/>
          </a:p>
        </p:txBody>
      </p:sp>
      <p:pic>
        <p:nvPicPr>
          <p:cNvPr id="1026" name="Picture 2" descr="C:\Users\beth.florin\AppData\Local\Microsoft\Windows\Temporary Internet Files\Content.IE5\7SKBHD1S\MC91021635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157441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eth.florin\AppData\Local\Microsoft\Windows\Temporary Internet Files\Content.IE5\7YN4WS4T\MC9000891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81400"/>
            <a:ext cx="137089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eth.florin\AppData\Local\Microsoft\Windows\Temporary Internet Files\Content.IE5\INGAAQ5V\MC9000889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953000"/>
            <a:ext cx="157777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eth.florin\AppData\Local\Microsoft\Windows\Temporary Internet Files\Content.IE5\7YN4WS4T\MC90010483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081" y="1232306"/>
            <a:ext cx="1817827" cy="104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4718" y="189390"/>
            <a:ext cx="313089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Look for sign-up sheets at Back-to-School Night and in your child’s Friday Folder</a:t>
            </a:r>
          </a:p>
        </p:txBody>
      </p:sp>
    </p:spTree>
    <p:extLst>
      <p:ext uri="{BB962C8B-B14F-4D97-AF65-F5344CB8AC3E}">
        <p14:creationId xmlns:p14="http://schemas.microsoft.com/office/powerpoint/2010/main" val="295982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PTO Board</a:t>
            </a:r>
          </a:p>
          <a:p>
            <a:pPr lvl="2">
              <a:tabLst>
                <a:tab pos="3200400" algn="l"/>
              </a:tabLst>
            </a:pPr>
            <a:r>
              <a:rPr lang="en-US" dirty="0"/>
              <a:t>Brittany Vallejo		       	      </a:t>
            </a:r>
          </a:p>
          <a:p>
            <a:pPr lvl="2">
              <a:tabLst>
                <a:tab pos="3200400" algn="l"/>
              </a:tabLst>
            </a:pPr>
            <a:r>
              <a:rPr lang="en-US" dirty="0"/>
              <a:t>Julia Schonlau</a:t>
            </a:r>
          </a:p>
          <a:p>
            <a:pPr lvl="2">
              <a:tabLst>
                <a:tab pos="3200400" algn="l"/>
              </a:tabLst>
            </a:pPr>
            <a:r>
              <a:rPr lang="en-US" sz="2000" dirty="0"/>
              <a:t>Tiffany Kunau</a:t>
            </a:r>
          </a:p>
          <a:p>
            <a:pPr lvl="2">
              <a:tabLst>
                <a:tab pos="3200400" algn="l"/>
              </a:tabLst>
            </a:pPr>
            <a:r>
              <a:rPr lang="en-US" sz="2000" dirty="0"/>
              <a:t>Rebecca Hansen</a:t>
            </a:r>
          </a:p>
          <a:p>
            <a:pPr lvl="2">
              <a:tabLst>
                <a:tab pos="3200400" algn="l"/>
              </a:tabLst>
            </a:pPr>
            <a:r>
              <a:rPr lang="en-US" dirty="0"/>
              <a:t>Ally Ruggiero</a:t>
            </a:r>
          </a:p>
          <a:p>
            <a:pPr lvl="2">
              <a:tabLst>
                <a:tab pos="3200400" algn="l"/>
              </a:tabLst>
            </a:pPr>
            <a:r>
              <a:rPr lang="en-US" sz="2000" dirty="0"/>
              <a:t>Tonya Ritchie	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0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at Bethke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PTO Committees</a:t>
            </a:r>
          </a:p>
          <a:p>
            <a:pPr lvl="1"/>
            <a:r>
              <a:rPr lang="en-US" dirty="0"/>
              <a:t>Look for volunteer link in Open House Email</a:t>
            </a:r>
          </a:p>
          <a:p>
            <a:pPr lvl="2">
              <a:tabLst>
                <a:tab pos="3200400" algn="l"/>
              </a:tabLst>
            </a:pPr>
            <a:endParaRPr lang="en-US" sz="1600" dirty="0"/>
          </a:p>
          <a:p>
            <a:pPr lvl="2">
              <a:tabLst>
                <a:tab pos="3200400" algn="l"/>
              </a:tabLst>
            </a:pPr>
            <a:r>
              <a:rPr lang="en-US" sz="1600" dirty="0"/>
              <a:t>Copy Room					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Staff Appreciation 						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Book Fair				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Box Tops			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Original Art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Socials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School Kits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Milk Caps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Spirit Wear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Holiday Shop</a:t>
            </a:r>
          </a:p>
          <a:p>
            <a:pPr lvl="2">
              <a:tabLst>
                <a:tab pos="3200400" algn="l"/>
              </a:tabLst>
            </a:pPr>
            <a:r>
              <a:rPr lang="en-US" sz="1600" dirty="0"/>
              <a:t>Friday folders					           	</a:t>
            </a:r>
          </a:p>
          <a:p>
            <a:pPr marL="593725" lvl="2" indent="0">
              <a:buNone/>
            </a:pPr>
            <a:r>
              <a:rPr lang="en-US" sz="1600" dirty="0"/>
              <a:t>	          		</a:t>
            </a:r>
          </a:p>
          <a:p>
            <a:pPr marL="593725" lvl="2" indent="0">
              <a:buNone/>
            </a:pPr>
            <a:r>
              <a:rPr lang="en-US" sz="1600" dirty="0"/>
              <a:t>			</a:t>
            </a:r>
          </a:p>
          <a:p>
            <a:pPr lvl="2">
              <a:tabLst>
                <a:tab pos="3200400" algn="l"/>
              </a:tabLs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2174-9C52-40D5-A0D3-692537CD83E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02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4024</TotalTime>
  <Words>1667</Words>
  <Application>Microsoft Office PowerPoint</Application>
  <PresentationFormat>On-screen Show (4:3)</PresentationFormat>
  <Paragraphs>347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Wingdings</vt:lpstr>
      <vt:lpstr>Wingdings 3</vt:lpstr>
      <vt:lpstr>Origin</vt:lpstr>
      <vt:lpstr>New Parent Orientation Ann Alfonso and Luke Jones</vt:lpstr>
      <vt:lpstr>What We’ll Cover</vt:lpstr>
      <vt:lpstr>Who’s Who at Bethke</vt:lpstr>
      <vt:lpstr>Who’s Who at Bethke</vt:lpstr>
      <vt:lpstr>Who’s Who at Bethke</vt:lpstr>
      <vt:lpstr>Who’s Who at Bethke</vt:lpstr>
      <vt:lpstr>Who’s Who at Bethke</vt:lpstr>
      <vt:lpstr>Who’s Who at Bethke</vt:lpstr>
      <vt:lpstr>Who’s Who at Bethke</vt:lpstr>
      <vt:lpstr>Security at Bethke</vt:lpstr>
      <vt:lpstr>Bethke Events</vt:lpstr>
      <vt:lpstr>Bethke Events</vt:lpstr>
      <vt:lpstr>Bethke Events</vt:lpstr>
      <vt:lpstr>Bethke Events</vt:lpstr>
      <vt:lpstr>Bethke Events:  Music</vt:lpstr>
      <vt:lpstr>Everyday Life at Bethke</vt:lpstr>
      <vt:lpstr>Everyday Life at Bethke</vt:lpstr>
      <vt:lpstr>Everyday Life at Bethke</vt:lpstr>
      <vt:lpstr>Everyday Life at Bethke</vt:lpstr>
      <vt:lpstr>Everyday Life at Bethke</vt:lpstr>
      <vt:lpstr>Everyday Life at Bethke</vt:lpstr>
      <vt:lpstr>Everyday Life at Bethke</vt:lpstr>
      <vt:lpstr>Everyday Life at Bethke</vt:lpstr>
      <vt:lpstr>How Parents Help Keep Bethke Great</vt:lpstr>
      <vt:lpstr>Participate in Fun Run!</vt:lpstr>
      <vt:lpstr>Volunteer at the School</vt:lpstr>
      <vt:lpstr>Capture Money Spent in the Community</vt:lpstr>
      <vt:lpstr>Nice to Know</vt:lpstr>
      <vt:lpstr>Must Know for First Week</vt:lpstr>
      <vt:lpstr>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Feedback Survey Results</dc:title>
  <dc:creator>Florin, Beth</dc:creator>
  <cp:lastModifiedBy>Alfonso, Ann - BET</cp:lastModifiedBy>
  <cp:revision>192</cp:revision>
  <cp:lastPrinted>2010-08-23T04:15:19Z</cp:lastPrinted>
  <dcterms:created xsi:type="dcterms:W3CDTF">2010-03-29T12:41:47Z</dcterms:created>
  <dcterms:modified xsi:type="dcterms:W3CDTF">2024-08-07T17:12:19Z</dcterms:modified>
</cp:coreProperties>
</file>